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  <p:sldMasterId id="2147483676" r:id="rId3"/>
    <p:sldMasterId id="2147483684" r:id="rId4"/>
    <p:sldMasterId id="2147483690" r:id="rId5"/>
  </p:sldMasterIdLst>
  <p:notesMasterIdLst>
    <p:notesMasterId r:id="rId27"/>
  </p:notesMasterIdLst>
  <p:handoutMasterIdLst>
    <p:handoutMasterId r:id="rId28"/>
  </p:handoutMasterIdLst>
  <p:sldIdLst>
    <p:sldId id="410" r:id="rId6"/>
    <p:sldId id="415" r:id="rId7"/>
    <p:sldId id="412" r:id="rId8"/>
    <p:sldId id="430" r:id="rId9"/>
    <p:sldId id="431" r:id="rId10"/>
    <p:sldId id="421" r:id="rId11"/>
    <p:sldId id="392" r:id="rId12"/>
    <p:sldId id="422" r:id="rId13"/>
    <p:sldId id="423" r:id="rId14"/>
    <p:sldId id="424" r:id="rId15"/>
    <p:sldId id="425" r:id="rId16"/>
    <p:sldId id="426" r:id="rId17"/>
    <p:sldId id="427" r:id="rId18"/>
    <p:sldId id="428" r:id="rId19"/>
    <p:sldId id="429" r:id="rId20"/>
    <p:sldId id="407" r:id="rId21"/>
    <p:sldId id="417" r:id="rId22"/>
    <p:sldId id="418" r:id="rId23"/>
    <p:sldId id="419" r:id="rId24"/>
    <p:sldId id="394" r:id="rId25"/>
    <p:sldId id="408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oi, Jessica" initials="CJ" lastIdx="2" clrIdx="0">
    <p:extLst>
      <p:ext uri="{19B8F6BF-5375-455C-9EA6-DF929625EA0E}">
        <p15:presenceInfo xmlns:p15="http://schemas.microsoft.com/office/powerpoint/2012/main" userId="S-1-5-21-1715567821-152049171-1801674531-717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3168"/>
    <a:srgbClr val="8A8E99"/>
    <a:srgbClr val="558F9D"/>
    <a:srgbClr val="548D9C"/>
    <a:srgbClr val="6CA642"/>
    <a:srgbClr val="343741"/>
    <a:srgbClr val="CB9A34"/>
    <a:srgbClr val="EB87A1"/>
    <a:srgbClr val="B62E42"/>
    <a:srgbClr val="F26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4223" autoAdjust="0"/>
  </p:normalViewPr>
  <p:slideViewPr>
    <p:cSldViewPr snapToGrid="0">
      <p:cViewPr varScale="1">
        <p:scale>
          <a:sx n="96" d="100"/>
          <a:sy n="96" d="100"/>
        </p:scale>
        <p:origin x="203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kimley-horn.com\SE_AMT2\AMT_TPTO\019085001_NorthFultonCTP\500_FinalRecommendations\Report\_Graphics\Ch5_PriorityProjectsforNF\ProjectTypeCostsandSummary_2017121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98158046459231"/>
          <c:y val="0.10877189977292449"/>
          <c:w val="0.88055485402775724"/>
          <c:h val="0.721935150729340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'City Total Funding'!$A$48</c:f>
              <c:strCache>
                <c:ptCount val="1"/>
                <c:pt idx="0">
                  <c:v>Alpharetta</c:v>
                </c:pt>
              </c:strCache>
            </c:strRef>
          </c:tx>
          <c:spPr>
            <a:solidFill>
              <a:srgbClr val="548D9C"/>
            </a:solidFill>
            <a:ln>
              <a:noFill/>
            </a:ln>
            <a:effectLst/>
          </c:spPr>
          <c:invertIfNegative val="0"/>
          <c:cat>
            <c:strRef>
              <c:f>'City Total Funding'!$B$47:$L$47</c:f>
              <c:strCache>
                <c:ptCount val="10"/>
                <c:pt idx="0">
                  <c:v>Capacity</c:v>
                </c:pt>
                <c:pt idx="1">
                  <c:v>New Location</c:v>
                </c:pt>
                <c:pt idx="2">
                  <c:v>Interchange</c:v>
                </c:pt>
                <c:pt idx="3">
                  <c:v>Operational</c:v>
                </c:pt>
                <c:pt idx="4">
                  <c:v>Intersection</c:v>
                </c:pt>
                <c:pt idx="5">
                  <c:v>Realignment</c:v>
                </c:pt>
                <c:pt idx="6">
                  <c:v>Complete Street</c:v>
                </c:pt>
                <c:pt idx="7">
                  <c:v>Bicycle and Pedestrian</c:v>
                </c:pt>
                <c:pt idx="8">
                  <c:v>Trail</c:v>
                </c:pt>
                <c:pt idx="9">
                  <c:v>Beautification and Streetscape</c:v>
                </c:pt>
              </c:strCache>
            </c:strRef>
          </c:cat>
          <c:val>
            <c:numRef>
              <c:f>'City Total Funding'!$B$48:$L$48</c:f>
              <c:numCache>
                <c:formatCode>_("$"* #,##0_);_("$"* \(#,##0\);_("$"* "-"??_);_(@_)</c:formatCode>
                <c:ptCount val="10"/>
                <c:pt idx="0">
                  <c:v>58579768</c:v>
                </c:pt>
                <c:pt idx="1">
                  <c:v>11657240</c:v>
                </c:pt>
                <c:pt idx="2">
                  <c:v>9486500</c:v>
                </c:pt>
                <c:pt idx="3">
                  <c:v>67582202</c:v>
                </c:pt>
                <c:pt idx="4">
                  <c:v>2560000</c:v>
                </c:pt>
                <c:pt idx="5">
                  <c:v>1621000</c:v>
                </c:pt>
                <c:pt idx="6">
                  <c:v>22460000</c:v>
                </c:pt>
                <c:pt idx="7">
                  <c:v>2055000</c:v>
                </c:pt>
                <c:pt idx="8">
                  <c:v>38812231.979999997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2-4AB4-A9FE-B7D5BB4E073B}"/>
            </c:ext>
          </c:extLst>
        </c:ser>
        <c:ser>
          <c:idx val="1"/>
          <c:order val="1"/>
          <c:tx>
            <c:strRef>
              <c:f>'City Total Funding'!$A$49</c:f>
              <c:strCache>
                <c:ptCount val="1"/>
                <c:pt idx="0">
                  <c:v>Johns Creek </c:v>
                </c:pt>
              </c:strCache>
            </c:strRef>
          </c:tx>
          <c:spPr>
            <a:solidFill>
              <a:srgbClr val="B3BCC7"/>
            </a:solidFill>
            <a:ln>
              <a:noFill/>
            </a:ln>
            <a:effectLst/>
          </c:spPr>
          <c:invertIfNegative val="0"/>
          <c:cat>
            <c:strRef>
              <c:f>'City Total Funding'!$B$47:$L$47</c:f>
              <c:strCache>
                <c:ptCount val="10"/>
                <c:pt idx="0">
                  <c:v>Capacity</c:v>
                </c:pt>
                <c:pt idx="1">
                  <c:v>New Location</c:v>
                </c:pt>
                <c:pt idx="2">
                  <c:v>Interchange</c:v>
                </c:pt>
                <c:pt idx="3">
                  <c:v>Operational</c:v>
                </c:pt>
                <c:pt idx="4">
                  <c:v>Intersection</c:v>
                </c:pt>
                <c:pt idx="5">
                  <c:v>Realignment</c:v>
                </c:pt>
                <c:pt idx="6">
                  <c:v>Complete Street</c:v>
                </c:pt>
                <c:pt idx="7">
                  <c:v>Bicycle and Pedestrian</c:v>
                </c:pt>
                <c:pt idx="8">
                  <c:v>Trail</c:v>
                </c:pt>
                <c:pt idx="9">
                  <c:v>Beautification and Streetscape</c:v>
                </c:pt>
              </c:strCache>
            </c:strRef>
          </c:cat>
          <c:val>
            <c:numRef>
              <c:f>'City Total Funding'!$B$49:$L$49</c:f>
              <c:numCache>
                <c:formatCode>_("$"* #,##0_);_("$"* \(#,##0\);_("$"* "-"??_);_(@_)</c:formatCode>
                <c:ptCount val="10"/>
                <c:pt idx="0">
                  <c:v>60790539.527966857</c:v>
                </c:pt>
                <c:pt idx="1">
                  <c:v>3000000</c:v>
                </c:pt>
                <c:pt idx="2">
                  <c:v>0</c:v>
                </c:pt>
                <c:pt idx="3">
                  <c:v>17442336</c:v>
                </c:pt>
                <c:pt idx="4">
                  <c:v>18000000</c:v>
                </c:pt>
                <c:pt idx="5">
                  <c:v>0</c:v>
                </c:pt>
                <c:pt idx="6">
                  <c:v>1000000</c:v>
                </c:pt>
                <c:pt idx="7">
                  <c:v>5000000</c:v>
                </c:pt>
                <c:pt idx="8">
                  <c:v>52757260</c:v>
                </c:pt>
                <c:pt idx="9">
                  <c:v>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22-4AB4-A9FE-B7D5BB4E073B}"/>
            </c:ext>
          </c:extLst>
        </c:ser>
        <c:ser>
          <c:idx val="2"/>
          <c:order val="2"/>
          <c:tx>
            <c:strRef>
              <c:f>'City Total Funding'!$A$50</c:f>
              <c:strCache>
                <c:ptCount val="1"/>
                <c:pt idx="0">
                  <c:v>Milton</c:v>
                </c:pt>
              </c:strCache>
            </c:strRef>
          </c:tx>
          <c:spPr>
            <a:solidFill>
              <a:srgbClr val="898D98"/>
            </a:solidFill>
            <a:ln>
              <a:noFill/>
            </a:ln>
            <a:effectLst/>
          </c:spPr>
          <c:invertIfNegative val="0"/>
          <c:cat>
            <c:strRef>
              <c:f>'City Total Funding'!$B$47:$L$47</c:f>
              <c:strCache>
                <c:ptCount val="10"/>
                <c:pt idx="0">
                  <c:v>Capacity</c:v>
                </c:pt>
                <c:pt idx="1">
                  <c:v>New Location</c:v>
                </c:pt>
                <c:pt idx="2">
                  <c:v>Interchange</c:v>
                </c:pt>
                <c:pt idx="3">
                  <c:v>Operational</c:v>
                </c:pt>
                <c:pt idx="4">
                  <c:v>Intersection</c:v>
                </c:pt>
                <c:pt idx="5">
                  <c:v>Realignment</c:v>
                </c:pt>
                <c:pt idx="6">
                  <c:v>Complete Street</c:v>
                </c:pt>
                <c:pt idx="7">
                  <c:v>Bicycle and Pedestrian</c:v>
                </c:pt>
                <c:pt idx="8">
                  <c:v>Trail</c:v>
                </c:pt>
                <c:pt idx="9">
                  <c:v>Beautification and Streetscape</c:v>
                </c:pt>
              </c:strCache>
            </c:strRef>
          </c:cat>
          <c:val>
            <c:numRef>
              <c:f>'City Total Funding'!$B$50:$L$50</c:f>
              <c:numCache>
                <c:formatCode>_("$"* #,##0_);_("$"* \(#,##0\);_("$"* "-"??_);_(@_)</c:formatCode>
                <c:ptCount val="10"/>
                <c:pt idx="0">
                  <c:v>5940000</c:v>
                </c:pt>
                <c:pt idx="1">
                  <c:v>9676900</c:v>
                </c:pt>
                <c:pt idx="2">
                  <c:v>0</c:v>
                </c:pt>
                <c:pt idx="3">
                  <c:v>25229856.199999999</c:v>
                </c:pt>
                <c:pt idx="4">
                  <c:v>23379141</c:v>
                </c:pt>
                <c:pt idx="5">
                  <c:v>1438000</c:v>
                </c:pt>
                <c:pt idx="6">
                  <c:v>0</c:v>
                </c:pt>
                <c:pt idx="7">
                  <c:v>7472490</c:v>
                </c:pt>
                <c:pt idx="8">
                  <c:v>11666720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22-4AB4-A9FE-B7D5BB4E073B}"/>
            </c:ext>
          </c:extLst>
        </c:ser>
        <c:ser>
          <c:idx val="3"/>
          <c:order val="3"/>
          <c:tx>
            <c:strRef>
              <c:f>'City Total Funding'!$A$51</c:f>
              <c:strCache>
                <c:ptCount val="1"/>
                <c:pt idx="0">
                  <c:v>Roswell</c:v>
                </c:pt>
              </c:strCache>
            </c:strRef>
          </c:tx>
          <c:spPr>
            <a:solidFill>
              <a:srgbClr val="C0DEE0"/>
            </a:solidFill>
            <a:ln>
              <a:noFill/>
            </a:ln>
            <a:effectLst/>
          </c:spPr>
          <c:invertIfNegative val="0"/>
          <c:cat>
            <c:strRef>
              <c:f>'City Total Funding'!$B$47:$L$47</c:f>
              <c:strCache>
                <c:ptCount val="10"/>
                <c:pt idx="0">
                  <c:v>Capacity</c:v>
                </c:pt>
                <c:pt idx="1">
                  <c:v>New Location</c:v>
                </c:pt>
                <c:pt idx="2">
                  <c:v>Interchange</c:v>
                </c:pt>
                <c:pt idx="3">
                  <c:v>Operational</c:v>
                </c:pt>
                <c:pt idx="4">
                  <c:v>Intersection</c:v>
                </c:pt>
                <c:pt idx="5">
                  <c:v>Realignment</c:v>
                </c:pt>
                <c:pt idx="6">
                  <c:v>Complete Street</c:v>
                </c:pt>
                <c:pt idx="7">
                  <c:v>Bicycle and Pedestrian</c:v>
                </c:pt>
                <c:pt idx="8">
                  <c:v>Trail</c:v>
                </c:pt>
                <c:pt idx="9">
                  <c:v>Beautification and Streetscape</c:v>
                </c:pt>
              </c:strCache>
            </c:strRef>
          </c:cat>
          <c:val>
            <c:numRef>
              <c:f>'City Total Funding'!$B$51:$L$51</c:f>
              <c:numCache>
                <c:formatCode>_("$"* #,##0_);_("$"* \(#,##0\);_("$"* "-"??_);_(@_)</c:formatCode>
                <c:ptCount val="10"/>
                <c:pt idx="0">
                  <c:v>0</c:v>
                </c:pt>
                <c:pt idx="1">
                  <c:v>105775266.15000001</c:v>
                </c:pt>
                <c:pt idx="2">
                  <c:v>6000000</c:v>
                </c:pt>
                <c:pt idx="3">
                  <c:v>18235608.807999998</c:v>
                </c:pt>
                <c:pt idx="4">
                  <c:v>33683390.862000003</c:v>
                </c:pt>
                <c:pt idx="5">
                  <c:v>6805753.0180000002</c:v>
                </c:pt>
                <c:pt idx="6">
                  <c:v>10080105.030000001</c:v>
                </c:pt>
                <c:pt idx="7">
                  <c:v>12367329.279999999</c:v>
                </c:pt>
                <c:pt idx="8">
                  <c:v>24873885.836000003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22-4AB4-A9FE-B7D5BB4E073B}"/>
            </c:ext>
          </c:extLst>
        </c:ser>
        <c:ser>
          <c:idx val="4"/>
          <c:order val="4"/>
          <c:tx>
            <c:strRef>
              <c:f>'City Total Funding'!$A$52</c:f>
              <c:strCache>
                <c:ptCount val="1"/>
                <c:pt idx="0">
                  <c:v>Sandy Springs</c:v>
                </c:pt>
              </c:strCache>
            </c:strRef>
          </c:tx>
          <c:spPr>
            <a:solidFill>
              <a:srgbClr val="863267"/>
            </a:solidFill>
            <a:ln>
              <a:noFill/>
            </a:ln>
            <a:effectLst/>
          </c:spPr>
          <c:invertIfNegative val="0"/>
          <c:cat>
            <c:strRef>
              <c:f>'City Total Funding'!$B$47:$L$47</c:f>
              <c:strCache>
                <c:ptCount val="10"/>
                <c:pt idx="0">
                  <c:v>Capacity</c:v>
                </c:pt>
                <c:pt idx="1">
                  <c:v>New Location</c:v>
                </c:pt>
                <c:pt idx="2">
                  <c:v>Interchange</c:v>
                </c:pt>
                <c:pt idx="3">
                  <c:v>Operational</c:v>
                </c:pt>
                <c:pt idx="4">
                  <c:v>Intersection</c:v>
                </c:pt>
                <c:pt idx="5">
                  <c:v>Realignment</c:v>
                </c:pt>
                <c:pt idx="6">
                  <c:v>Complete Street</c:v>
                </c:pt>
                <c:pt idx="7">
                  <c:v>Bicycle and Pedestrian</c:v>
                </c:pt>
                <c:pt idx="8">
                  <c:v>Trail</c:v>
                </c:pt>
                <c:pt idx="9">
                  <c:v>Beautification and Streetscape</c:v>
                </c:pt>
              </c:strCache>
            </c:strRef>
          </c:cat>
          <c:val>
            <c:numRef>
              <c:f>'City Total Funding'!$B$52:$L$52</c:f>
              <c:numCache>
                <c:formatCode>_("$"* #,##0_);_("$"* \(#,##0\);_("$"* "-"??_);_(@_)</c:formatCode>
                <c:ptCount val="10"/>
                <c:pt idx="0">
                  <c:v>60000000</c:v>
                </c:pt>
                <c:pt idx="1">
                  <c:v>5100000</c:v>
                </c:pt>
                <c:pt idx="2">
                  <c:v>0</c:v>
                </c:pt>
                <c:pt idx="3">
                  <c:v>52965425</c:v>
                </c:pt>
                <c:pt idx="4">
                  <c:v>17745000</c:v>
                </c:pt>
                <c:pt idx="5">
                  <c:v>0</c:v>
                </c:pt>
                <c:pt idx="6">
                  <c:v>0</c:v>
                </c:pt>
                <c:pt idx="7">
                  <c:v>93026245.700000003</c:v>
                </c:pt>
                <c:pt idx="8">
                  <c:v>21162408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22-4AB4-A9FE-B7D5BB4E0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8630136"/>
        <c:axId val="648630464"/>
      </c:barChart>
      <c:catAx>
        <c:axId val="648630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i="0">
                    <a:latin typeface="Arial" panose="020B0604020202020204" pitchFamily="34" charset="0"/>
                    <a:cs typeface="Arial" panose="020B0604020202020204" pitchFamily="34" charset="0"/>
                  </a:rPr>
                  <a:t>Project</a:t>
                </a:r>
                <a:r>
                  <a:rPr lang="en-US" b="0" i="0" baseline="0">
                    <a:latin typeface="Arial" panose="020B0604020202020204" pitchFamily="34" charset="0"/>
                    <a:cs typeface="Arial" panose="020B0604020202020204" pitchFamily="34" charset="0"/>
                  </a:rPr>
                  <a:t> Types</a:t>
                </a:r>
                <a:endParaRPr lang="en-US" b="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9602980139656588"/>
              <c:y val="0.91100509026500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648630464"/>
        <c:crosses val="autoZero"/>
        <c:auto val="1"/>
        <c:lblAlgn val="ctr"/>
        <c:lblOffset val="100"/>
        <c:noMultiLvlLbl val="0"/>
      </c:catAx>
      <c:valAx>
        <c:axId val="648630464"/>
        <c:scaling>
          <c:orientation val="minMax"/>
          <c:max val="2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i="0">
                    <a:latin typeface="Arial" panose="020B0604020202020204" pitchFamily="34" charset="0"/>
                    <a:cs typeface="Arial" panose="020B0604020202020204" pitchFamily="34" charset="0"/>
                  </a:rPr>
                  <a:t>City Project</a:t>
                </a:r>
                <a:r>
                  <a:rPr lang="en-US" b="0" i="0" baseline="0">
                    <a:latin typeface="Arial" panose="020B0604020202020204" pitchFamily="34" charset="0"/>
                    <a:cs typeface="Arial" panose="020B0604020202020204" pitchFamily="34" charset="0"/>
                  </a:rPr>
                  <a:t> Cost (in milions)</a:t>
                </a:r>
                <a:endParaRPr lang="en-US" b="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648630136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982973643416004"/>
          <c:y val="3.2017396873215399E-2"/>
          <c:w val="0.3753487100842221"/>
          <c:h val="5.9210924378802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08F364-D2FE-4168-820D-74F6ABA1CAE2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9EA69F-877C-4B4D-A912-B7A7E69A9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26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160933-4E2B-49AF-831E-5605C488DF81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1F65EB-C8C2-4472-B10E-8E4AC85E2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1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F65EB-C8C2-4472-B10E-8E4AC85E2A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21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F65EB-C8C2-4472-B10E-8E4AC85E2A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85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Rail extensions considered – GA 400, I-285, South Fulton Parkway,</a:t>
            </a:r>
            <a:r>
              <a:rPr lang="en-US" baseline="0" dirty="0"/>
              <a:t> I-20 West, South line to Clayton County (through Hapeville)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F65EB-C8C2-4472-B10E-8E4AC85E2A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23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2FA4F-ED1D-4A05-877C-37BBF52716C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91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F65EB-C8C2-4472-B10E-8E4AC85E2A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99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F65EB-C8C2-4472-B10E-8E4AC85E2A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85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F65EB-C8C2-4472-B10E-8E4AC85E2A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29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F65EB-C8C2-4472-B10E-8E4AC85E2A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71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F65EB-C8C2-4472-B10E-8E4AC85E2A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A33361-622E-4369-B12A-D4845A130394}" type="datetime1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6D688B-660E-478F-9B35-86ABEE2C407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75" y="6063672"/>
            <a:ext cx="902525" cy="48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2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371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5896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832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291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9336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734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1487" y="1130178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1487" y="3609853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1902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9679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375" y="1825625"/>
            <a:ext cx="379925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673" y="1825625"/>
            <a:ext cx="376701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6240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250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56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218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BE19D20-BEA1-4FD3-8645-10C1F8F958B3}" type="datetime1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6D688B-660E-478F-9B35-86ABEE2C407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335" y="6063672"/>
            <a:ext cx="902525" cy="48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4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27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28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376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050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1769" y="1382232"/>
            <a:ext cx="3157870" cy="5326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8696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5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1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37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009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8733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85291"/>
            <a:ext cx="7886700" cy="39105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362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18610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47815"/>
            <a:ext cx="3867150" cy="38479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47815"/>
            <a:ext cx="3867150" cy="38479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2240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76131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746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7390" y="53706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390" y="199756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080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548D9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87978" y="13186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87978" y="2532185"/>
            <a:ext cx="7886700" cy="384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006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74" r:id="rId4"/>
    <p:sldLayoutId id="2147483675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48D9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E655C-F449-4AAF-9FF9-9A6E621FC679}" type="datetime1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F7C6B-93DD-4525-B4E6-5437B145D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3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0" r:id="rId3"/>
    <p:sldLayoutId id="2147483682" r:id="rId4"/>
    <p:sldLayoutId id="2147483683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48D9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2958" y="365125"/>
            <a:ext cx="76165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2958" y="1825625"/>
            <a:ext cx="76165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39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48D9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7390" y="53706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390" y="199756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776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548D9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 txBox="1">
            <a:spLocks/>
          </p:cNvSpPr>
          <p:nvPr/>
        </p:nvSpPr>
        <p:spPr>
          <a:xfrm>
            <a:off x="2746744" y="4578177"/>
            <a:ext cx="6057287" cy="8094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48D9C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SANDY SPRINGS CITY COUNCIL MEETING</a:t>
            </a:r>
          </a:p>
          <a:p>
            <a:pPr algn="r"/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February 20, 2017</a:t>
            </a:r>
          </a:p>
        </p:txBody>
      </p:sp>
    </p:spTree>
    <p:extLst>
      <p:ext uri="{BB962C8B-B14F-4D97-AF65-F5344CB8AC3E}">
        <p14:creationId xmlns:p14="http://schemas.microsoft.com/office/powerpoint/2010/main" val="292989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7" y="1422970"/>
            <a:ext cx="5301465" cy="5301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Existing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Laneage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508431" y="1825203"/>
            <a:ext cx="2975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Inconsistency in </a:t>
            </a:r>
            <a:r>
              <a:rPr lang="en-US" b="1" dirty="0" err="1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laneage</a:t>
            </a:r>
            <a:r>
              <a:rPr lang="en-US" b="1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through major corridors</a:t>
            </a:r>
          </a:p>
          <a:p>
            <a:r>
              <a:rPr lang="en-US" dirty="0">
                <a:solidFill>
                  <a:srgbClr val="8A8E99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416826" y="6311348"/>
            <a:ext cx="824948" cy="413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98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7" y="1422970"/>
            <a:ext cx="5301465" cy="5301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Future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Laneage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284380" y="1739337"/>
            <a:ext cx="3428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Streamlines </a:t>
            </a:r>
            <a:r>
              <a:rPr lang="en-US" b="1" dirty="0" err="1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laneage</a:t>
            </a:r>
            <a:r>
              <a:rPr lang="en-US" b="1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 North Fulton and across county lines)</a:t>
            </a:r>
          </a:p>
        </p:txBody>
      </p:sp>
      <p:sp>
        <p:nvSpPr>
          <p:cNvPr id="2" name="Rectangle 1"/>
          <p:cNvSpPr/>
          <p:nvPr/>
        </p:nvSpPr>
        <p:spPr>
          <a:xfrm>
            <a:off x="5416826" y="6311348"/>
            <a:ext cx="824948" cy="413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38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7" y="1422970"/>
            <a:ext cx="5301465" cy="5301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974367" y="1422970"/>
            <a:ext cx="39285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Purpose: </a:t>
            </a:r>
            <a:r>
              <a:rPr lang="en-US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within existing ROW to optimize performance of roadway </a:t>
            </a:r>
          </a:p>
          <a:p>
            <a:endParaRPr lang="en-US" b="1" dirty="0">
              <a:solidFill>
                <a:srgbClr val="8A8E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included?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Includes: signal timing, roadway restriping, addition of turn lanes, geometric realignments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 in tandem with capacity projects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6" t="66995"/>
          <a:stretch/>
        </p:blipFill>
        <p:spPr>
          <a:xfrm>
            <a:off x="4487157" y="4418938"/>
            <a:ext cx="1699639" cy="22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0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7" y="1422970"/>
            <a:ext cx="5301465" cy="5301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Intersection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024063" y="1422970"/>
            <a:ext cx="41199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Purpose: </a:t>
            </a:r>
            <a:r>
              <a:rPr lang="en-US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safety and operational issues of specific locations (not entire roadways)</a:t>
            </a:r>
          </a:p>
          <a:p>
            <a:endParaRPr lang="en-US" dirty="0">
              <a:solidFill>
                <a:srgbClr val="8A8E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included?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Improves vehicular, bicycle, and pedestrian access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6" t="66995"/>
          <a:stretch/>
        </p:blipFill>
        <p:spPr>
          <a:xfrm>
            <a:off x="4487157" y="4418938"/>
            <a:ext cx="1699639" cy="22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6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7" y="1422970"/>
            <a:ext cx="5301465" cy="5301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Other Projects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024063" y="1739337"/>
            <a:ext cx="41199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Purpose: </a:t>
            </a:r>
            <a:r>
              <a:rPr lang="en-US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placemaking and creating vibrant communities</a:t>
            </a:r>
          </a:p>
          <a:p>
            <a:endParaRPr lang="en-US" dirty="0">
              <a:solidFill>
                <a:srgbClr val="8A8E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included?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Includes: beautification and streetscape, roadway realignments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6" t="66995"/>
          <a:stretch/>
        </p:blipFill>
        <p:spPr>
          <a:xfrm>
            <a:off x="4487157" y="4418938"/>
            <a:ext cx="1699639" cy="22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32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7" y="1422970"/>
            <a:ext cx="5301465" cy="5301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Bicycle, Pedestrian, Trail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024063" y="1739337"/>
            <a:ext cx="4119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Purpose: </a:t>
            </a:r>
            <a:r>
              <a:rPr lang="en-US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pedestrian and bicycle access, connects existing facilities</a:t>
            </a:r>
          </a:p>
          <a:p>
            <a:endParaRPr lang="en-US" dirty="0">
              <a:solidFill>
                <a:srgbClr val="8A8E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included?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Includes: bicycle and pedestrian, trail, complete streets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6" t="66995"/>
          <a:stretch/>
        </p:blipFill>
        <p:spPr>
          <a:xfrm>
            <a:off x="4487157" y="4418938"/>
            <a:ext cx="1699639" cy="22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30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14E0BD6-E8F5-44C1-BDD1-C066E1DCB3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310187"/>
              </p:ext>
            </p:extLst>
          </p:nvPr>
        </p:nvGraphicFramePr>
        <p:xfrm>
          <a:off x="-1" y="1234882"/>
          <a:ext cx="9144001" cy="5115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North Fulton – project types by City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16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58226" y="6142671"/>
            <a:ext cx="214887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*Does not include Major Mobility Investment Program (MMIP) Projects = $16.5 Billion</a:t>
            </a:r>
          </a:p>
        </p:txBody>
      </p:sp>
    </p:spTree>
    <p:extLst>
      <p:ext uri="{BB962C8B-B14F-4D97-AF65-F5344CB8AC3E}">
        <p14:creationId xmlns:p14="http://schemas.microsoft.com/office/powerpoint/2010/main" val="2090548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Sandy Springs – Level 1</a:t>
            </a:r>
            <a:endParaRPr lang="en-US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90" y="1421773"/>
            <a:ext cx="5066895" cy="5066895"/>
          </a:xfrm>
        </p:spPr>
      </p:pic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17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48974" y="5945347"/>
            <a:ext cx="4784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*Projects that are sponsored by regional and/or statewide agencies are not shown on this map because City is not a direct sponsor.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466933"/>
              </p:ext>
            </p:extLst>
          </p:nvPr>
        </p:nvGraphicFramePr>
        <p:xfrm>
          <a:off x="5841300" y="1421773"/>
          <a:ext cx="2932387" cy="2240280"/>
        </p:xfrm>
        <a:graphic>
          <a:graphicData uri="http://schemas.openxmlformats.org/drawingml/2006/table">
            <a:tbl>
              <a:tblPr firstRow="1" bandRow="1">
                <a:effectLst/>
                <a:tableStyleId>{E8034E78-7F5D-4C2E-B375-FC64B27BC917}</a:tableStyleId>
              </a:tblPr>
              <a:tblGrid>
                <a:gridCol w="1959023">
                  <a:extLst>
                    <a:ext uri="{9D8B030D-6E8A-4147-A177-3AD203B41FA5}">
                      <a16:colId xmlns:a16="http://schemas.microsoft.com/office/drawing/2014/main" val="1029475883"/>
                    </a:ext>
                  </a:extLst>
                </a:gridCol>
                <a:gridCol w="973364">
                  <a:extLst>
                    <a:ext uri="{9D8B030D-6E8A-4147-A177-3AD203B41FA5}">
                      <a16:colId xmlns:a16="http://schemas.microsoft.com/office/drawing/2014/main" val="3910183812"/>
                    </a:ext>
                  </a:extLst>
                </a:gridCol>
              </a:tblGrid>
              <a:tr h="414971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Projects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1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Cost* </a:t>
                      </a:r>
                    </a:p>
                    <a:p>
                      <a:pPr algn="ctr"/>
                      <a:r>
                        <a:rPr lang="en-US" sz="11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 millions)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1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052909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$14.4</a:t>
                      </a:r>
                    </a:p>
                  </a:txBody>
                  <a:tcPr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1996676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Location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$5.1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979804107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$30.6 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937611100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Intersection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$15.4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665498661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Bicycle and Pedestrian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$38.1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88452351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$11.1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329408892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Cost Total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$114.7 </a:t>
                      </a:r>
                    </a:p>
                  </a:txBody>
                  <a:tcPr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960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719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Sandy Springs – Level 2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18</a:t>
            </a:fld>
            <a:endParaRPr lang="en-US" dirty="0"/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90" y="1429268"/>
            <a:ext cx="5059400" cy="50594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47278"/>
              </p:ext>
            </p:extLst>
          </p:nvPr>
        </p:nvGraphicFramePr>
        <p:xfrm>
          <a:off x="5843751" y="1429268"/>
          <a:ext cx="2932387" cy="3991490"/>
        </p:xfrm>
        <a:graphic>
          <a:graphicData uri="http://schemas.openxmlformats.org/drawingml/2006/table">
            <a:tbl>
              <a:tblPr firstRow="1" bandRow="1">
                <a:effectLst/>
                <a:tableStyleId>{E8034E78-7F5D-4C2E-B375-FC64B27BC917}</a:tableStyleId>
              </a:tblPr>
              <a:tblGrid>
                <a:gridCol w="1959023">
                  <a:extLst>
                    <a:ext uri="{9D8B030D-6E8A-4147-A177-3AD203B41FA5}">
                      <a16:colId xmlns:a16="http://schemas.microsoft.com/office/drawing/2014/main" val="1029475883"/>
                    </a:ext>
                  </a:extLst>
                </a:gridCol>
                <a:gridCol w="973364">
                  <a:extLst>
                    <a:ext uri="{9D8B030D-6E8A-4147-A177-3AD203B41FA5}">
                      <a16:colId xmlns:a16="http://schemas.microsoft.com/office/drawing/2014/main" val="3910183812"/>
                    </a:ext>
                  </a:extLst>
                </a:gridCol>
              </a:tblGrid>
              <a:tr h="414971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Projects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1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Cost </a:t>
                      </a:r>
                    </a:p>
                    <a:p>
                      <a:pPr algn="ctr"/>
                      <a:r>
                        <a:rPr lang="en-US" sz="11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 millions)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1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052909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$45.6</a:t>
                      </a:r>
                    </a:p>
                  </a:txBody>
                  <a:tcPr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1996676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$14.5 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937611100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Bicycle and Pedestrian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$6.7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717576719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$0.8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329408892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Cost Total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$67.6 </a:t>
                      </a:r>
                    </a:p>
                  </a:txBody>
                  <a:tcPr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960466"/>
                  </a:ext>
                </a:extLst>
              </a:tr>
              <a:tr h="149105">
                <a:tc>
                  <a:txBody>
                    <a:bodyPr/>
                    <a:lstStyle/>
                    <a:p>
                      <a:pPr algn="ctr"/>
                      <a:endParaRPr lang="en-US" sz="1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694413"/>
                  </a:ext>
                </a:extLst>
              </a:tr>
              <a:tr h="414971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1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Cost </a:t>
                      </a:r>
                    </a:p>
                    <a:p>
                      <a:pPr algn="ctr"/>
                      <a:r>
                        <a:rPr lang="en-US" sz="11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 millions)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1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536810"/>
                  </a:ext>
                </a:extLst>
              </a:tr>
              <a:tr h="249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Sidewalks</a:t>
                      </a:r>
                    </a:p>
                  </a:txBody>
                  <a:tcPr marR="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$10.0 </a:t>
                      </a:r>
                    </a:p>
                  </a:txBody>
                  <a:tcPr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90357372"/>
                  </a:ext>
                </a:extLst>
              </a:tr>
              <a:tr h="249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Storm Water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$5.0 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770531955"/>
                  </a:ext>
                </a:extLst>
              </a:tr>
              <a:tr h="249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Conceptual Studies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$1.0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609168"/>
                  </a:ext>
                </a:extLst>
              </a:tr>
              <a:tr h="249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$2.5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734402659"/>
                  </a:ext>
                </a:extLst>
              </a:tr>
              <a:tr h="326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Autonomous and Connected Vehicles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$2.5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160016522"/>
                  </a:ext>
                </a:extLst>
              </a:tr>
              <a:tr h="249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Programmed Funding Total</a:t>
                      </a:r>
                    </a:p>
                  </a:txBody>
                  <a:tcPr marR="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$21.0 </a:t>
                      </a:r>
                    </a:p>
                  </a:txBody>
                  <a:tcPr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677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800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Sandy Springs – Level 3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19</a:t>
            </a:fld>
            <a:endParaRPr lang="en-US" dirty="0"/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90" y="1418635"/>
            <a:ext cx="5059400" cy="50594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008459"/>
              </p:ext>
            </p:extLst>
          </p:nvPr>
        </p:nvGraphicFramePr>
        <p:xfrm>
          <a:off x="5843751" y="1408002"/>
          <a:ext cx="2932387" cy="3991490"/>
        </p:xfrm>
        <a:graphic>
          <a:graphicData uri="http://schemas.openxmlformats.org/drawingml/2006/table">
            <a:tbl>
              <a:tblPr firstRow="1" bandRow="1">
                <a:effectLst/>
                <a:tableStyleId>{E8034E78-7F5D-4C2E-B375-FC64B27BC917}</a:tableStyleId>
              </a:tblPr>
              <a:tblGrid>
                <a:gridCol w="1959023">
                  <a:extLst>
                    <a:ext uri="{9D8B030D-6E8A-4147-A177-3AD203B41FA5}">
                      <a16:colId xmlns:a16="http://schemas.microsoft.com/office/drawing/2014/main" val="1029475883"/>
                    </a:ext>
                  </a:extLst>
                </a:gridCol>
                <a:gridCol w="973364">
                  <a:extLst>
                    <a:ext uri="{9D8B030D-6E8A-4147-A177-3AD203B41FA5}">
                      <a16:colId xmlns:a16="http://schemas.microsoft.com/office/drawing/2014/main" val="3910183812"/>
                    </a:ext>
                  </a:extLst>
                </a:gridCol>
              </a:tblGrid>
              <a:tr h="414971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Projects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1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Cost </a:t>
                      </a:r>
                    </a:p>
                    <a:p>
                      <a:pPr algn="ctr"/>
                      <a:r>
                        <a:rPr lang="en-US" sz="11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 millions)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1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052909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$7.8 </a:t>
                      </a:r>
                    </a:p>
                  </a:txBody>
                  <a:tcPr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37611100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Intersection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$2.4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665422644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Bicycle and Pedestrian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$48.2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785771998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$9.3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329408892"/>
                  </a:ext>
                </a:extLst>
              </a:tr>
              <a:tr h="251946">
                <a:tc>
                  <a:txBody>
                    <a:bodyPr/>
                    <a:lstStyle/>
                    <a:p>
                      <a:pPr algn="l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Cost Total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$67.7 </a:t>
                      </a:r>
                    </a:p>
                  </a:txBody>
                  <a:tcPr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960466"/>
                  </a:ext>
                </a:extLst>
              </a:tr>
              <a:tr h="149105">
                <a:tc>
                  <a:txBody>
                    <a:bodyPr/>
                    <a:lstStyle/>
                    <a:p>
                      <a:pPr algn="ctr"/>
                      <a:endParaRPr lang="en-US" sz="1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694413"/>
                  </a:ext>
                </a:extLst>
              </a:tr>
              <a:tr h="414971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1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Cost </a:t>
                      </a:r>
                    </a:p>
                    <a:p>
                      <a:pPr algn="ctr"/>
                      <a:r>
                        <a:rPr lang="en-US" sz="11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 millions)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1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536810"/>
                  </a:ext>
                </a:extLst>
              </a:tr>
              <a:tr h="249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Sidewalks</a:t>
                      </a:r>
                    </a:p>
                  </a:txBody>
                  <a:tcPr marR="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$10.0 </a:t>
                      </a:r>
                    </a:p>
                  </a:txBody>
                  <a:tcPr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90357372"/>
                  </a:ext>
                </a:extLst>
              </a:tr>
              <a:tr h="249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Storm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ater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$5.0 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770531955"/>
                  </a:ext>
                </a:extLst>
              </a:tr>
              <a:tr h="249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Conceptual Studies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$1.0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609168"/>
                  </a:ext>
                </a:extLst>
              </a:tr>
              <a:tr h="249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$2.5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734402659"/>
                  </a:ext>
                </a:extLst>
              </a:tr>
              <a:tr h="326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Autonomous and Connected Vehicles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$2.5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160016522"/>
                  </a:ext>
                </a:extLst>
              </a:tr>
              <a:tr h="249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Programmed Funding Total</a:t>
                      </a:r>
                    </a:p>
                  </a:txBody>
                  <a:tcPr marR="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$21.0 </a:t>
                      </a:r>
                    </a:p>
                  </a:txBody>
                  <a:tcPr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677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34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NFCTP Update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18" y="953816"/>
            <a:ext cx="7131493" cy="5510699"/>
          </a:xfrm>
          <a:prstGeom prst="rect">
            <a:avLst/>
          </a:prstGeom>
        </p:spPr>
      </p:pic>
      <p:sp>
        <p:nvSpPr>
          <p:cNvPr id="8" name="Content Placeholder 8"/>
          <p:cNvSpPr>
            <a:spLocks noGrp="1"/>
          </p:cNvSpPr>
          <p:nvPr>
            <p:ph idx="1"/>
          </p:nvPr>
        </p:nvSpPr>
        <p:spPr>
          <a:xfrm>
            <a:off x="597389" y="1608680"/>
            <a:ext cx="4479107" cy="4351338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Update to initial 2010 Plan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Partnership of 6 North Fulton Cities and the Atlanta Regional Commission (ARC)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Establishment of a vision for transportation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Both local and regional projects, transportation policies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43" y="4593857"/>
            <a:ext cx="1892350" cy="161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44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7390" y="1544556"/>
            <a:ext cx="7886700" cy="463812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Adoption by North Fulton Cities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Sandy Springs – February 20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Milton – February 21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Mountain Park – February 26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Alpharetta – March 5 (work session), adoption later in March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Johns Creek – March TBD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Roswell – adopted in 2017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60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 txBox="1">
            <a:spLocks/>
          </p:cNvSpPr>
          <p:nvPr/>
        </p:nvSpPr>
        <p:spPr>
          <a:xfrm>
            <a:off x="2746744" y="4578177"/>
            <a:ext cx="6057287" cy="8094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48D9C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SANDY SPRINGS CITY COUNCIL MEETING</a:t>
            </a:r>
          </a:p>
          <a:p>
            <a:pPr algn="r"/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February 20, 2017</a:t>
            </a:r>
          </a:p>
        </p:txBody>
      </p:sp>
    </p:spTree>
    <p:extLst>
      <p:ext uri="{BB962C8B-B14F-4D97-AF65-F5344CB8AC3E}">
        <p14:creationId xmlns:p14="http://schemas.microsoft.com/office/powerpoint/2010/main" val="144417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CTP Program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3</a:t>
            </a:fld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idx="1"/>
          </p:nvPr>
        </p:nvSpPr>
        <p:spPr>
          <a:xfrm>
            <a:off x="597389" y="1608680"/>
            <a:ext cx="4479107" cy="4351338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Atlanta Region’s Plan is informed primarily by CTPs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ARC provides financial assistance to counties (80:20 split)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CTPs help the region to fill federally required plan elements indicated in Code of Federal Regulations*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Participation not required but is an accepted practice across metro Atlanta (18 CTPs currently inform the RTP)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31" y="1047964"/>
            <a:ext cx="3939521" cy="52452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7389" y="584963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*(CFR; Title 23 CFR 450.306; CFR 450.322)</a:t>
            </a:r>
          </a:p>
        </p:txBody>
      </p:sp>
    </p:spTree>
    <p:extLst>
      <p:ext uri="{BB962C8B-B14F-4D97-AF65-F5344CB8AC3E}">
        <p14:creationId xmlns:p14="http://schemas.microsoft.com/office/powerpoint/2010/main" val="35572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Fulton County Transit Master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390" y="1719470"/>
            <a:ext cx="8289756" cy="462943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Plan resulted in a market-based vision and four scenarios based on various funding levels for high-capacity transit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January 29, 2018, Fulton County Commission and Mayors reached general consensus on: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pursue up to a ½ cent sales tax for transit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Based upon the BRT/ART scenario, as an actionable starting point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Leaving open the potential for future rail extensions with other funding sources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transit scenarios depend on changes in transit governance and funding at a state level and a likely sales tax referendum</a:t>
            </a:r>
          </a:p>
        </p:txBody>
      </p:sp>
    </p:spTree>
    <p:extLst>
      <p:ext uri="{BB962C8B-B14F-4D97-AF65-F5344CB8AC3E}">
        <p14:creationId xmlns:p14="http://schemas.microsoft.com/office/powerpoint/2010/main" val="1662773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681248" y="4837718"/>
            <a:ext cx="2347274" cy="1060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4" b="17346"/>
          <a:stretch/>
        </p:blipFill>
        <p:spPr>
          <a:xfrm>
            <a:off x="3448021" y="1209199"/>
            <a:ext cx="5685983" cy="5143500"/>
          </a:xfrm>
          <a:prstGeom prst="rect">
            <a:avLst/>
          </a:prstGeom>
        </p:spPr>
      </p:pic>
      <p:sp>
        <p:nvSpPr>
          <p:cNvPr id="12" name="Rectangle: Rounded Corners 11"/>
          <p:cNvSpPr/>
          <p:nvPr/>
        </p:nvSpPr>
        <p:spPr>
          <a:xfrm>
            <a:off x="537164" y="1783948"/>
            <a:ext cx="2962227" cy="3445598"/>
          </a:xfrm>
          <a:prstGeom prst="roundRect">
            <a:avLst>
              <a:gd name="adj" fmla="val 9410"/>
            </a:avLst>
          </a:prstGeom>
          <a:solidFill>
            <a:srgbClr val="EAC0B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1907" y="920822"/>
            <a:ext cx="8730085" cy="70334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000" b="1" dirty="0">
              <a:solidFill>
                <a:srgbClr val="324F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4341" y="1973913"/>
            <a:ext cx="2991485" cy="373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25"/>
              </a:spcAft>
            </a:pPr>
            <a:r>
              <a:rPr lang="en-US" sz="1350" b="1" u="sng" dirty="0">
                <a:solidFill>
                  <a:srgbClr val="0184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Rapid Transit</a:t>
            </a:r>
          </a:p>
          <a:p>
            <a:pPr>
              <a:spcAft>
                <a:spcPts val="300"/>
              </a:spcAft>
            </a:pP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 400 to Old Milton</a:t>
            </a:r>
          </a:p>
          <a:p>
            <a:pPr>
              <a:spcAft>
                <a:spcPts val="300"/>
              </a:spcAft>
            </a:pP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Holcomb Bridge Road</a:t>
            </a:r>
          </a:p>
          <a:p>
            <a:pPr>
              <a:spcAft>
                <a:spcPts val="300"/>
              </a:spcAft>
            </a:pP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Highway 29</a:t>
            </a:r>
          </a:p>
          <a:p>
            <a:pPr>
              <a:spcAft>
                <a:spcPts val="900"/>
              </a:spcAft>
            </a:pP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Fulton Parkway to Highway 92</a:t>
            </a:r>
          </a:p>
          <a:p>
            <a:pPr>
              <a:spcAft>
                <a:spcPts val="225"/>
              </a:spcAft>
            </a:pPr>
            <a:r>
              <a:rPr lang="en-US" sz="1350" b="1" u="sng" dirty="0">
                <a:solidFill>
                  <a:srgbClr val="71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Arterial Rapid Transit</a:t>
            </a:r>
          </a:p>
          <a:p>
            <a:pPr>
              <a:spcAft>
                <a:spcPts val="300"/>
              </a:spcAft>
            </a:pP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Roswell Road </a:t>
            </a:r>
          </a:p>
          <a:p>
            <a:pPr>
              <a:spcAft>
                <a:spcPts val="300"/>
              </a:spcAft>
            </a:pP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Milton Parkway</a:t>
            </a:r>
          </a:p>
          <a:p>
            <a:pPr>
              <a:spcAft>
                <a:spcPts val="300"/>
              </a:spcAft>
            </a:pP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Highway 141</a:t>
            </a:r>
          </a:p>
          <a:p>
            <a:pPr>
              <a:spcAft>
                <a:spcPts val="300"/>
              </a:spcAft>
            </a:pP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Fulton Industrial Boulevard</a:t>
            </a:r>
          </a:p>
          <a:p>
            <a:pPr>
              <a:spcAft>
                <a:spcPts val="300"/>
              </a:spcAft>
            </a:pP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 Creek Parkway </a:t>
            </a:r>
          </a:p>
          <a:p>
            <a:pPr>
              <a:spcAft>
                <a:spcPts val="225"/>
              </a:spcAft>
            </a:pP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25"/>
              </a:spcAft>
            </a:pP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25"/>
              </a:spcAft>
            </a:pP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44859" y="857250"/>
            <a:ext cx="1957320" cy="541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7164" y="85725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548D9C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½-Cent Transit Sales Tax with BRT/ART</a:t>
            </a:r>
          </a:p>
        </p:txBody>
      </p:sp>
    </p:spTree>
    <p:extLst>
      <p:ext uri="{BB962C8B-B14F-4D97-AF65-F5344CB8AC3E}">
        <p14:creationId xmlns:p14="http://schemas.microsoft.com/office/powerpoint/2010/main" val="3558185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48079" y="1130178"/>
            <a:ext cx="7344815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NFCTP Projects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72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Project Universe for Sandy Springs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7389" y="1599168"/>
            <a:ext cx="8009715" cy="450368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NFCTP 2017 assesses the project universe and vets the need for projects identified in previous efforts and searches for projects to “get in the queue”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Projects considered came from a variety of sources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Projects can be complementary to the Fulton County Transit Master Plan effort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Projects improve access to and from existing and proposed transit stations through a variety of modes (roadway operational, trail, bicycle, and pedestrian)</a:t>
            </a:r>
          </a:p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*Note: a consistent legend is used for the maps on the following pages. Not all project types in the legend are reflected in each map.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7105" y="6488668"/>
            <a:ext cx="5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C8A9E8-1005-4456-AA30-9CE57FF6D9C5}" type="slidenum">
              <a:rPr lang="en-US" smtClean="0"/>
              <a:pPr algn="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44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7" y="1422970"/>
            <a:ext cx="5301465" cy="5301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Regionally Significant Initiatives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024063" y="1739337"/>
            <a:ext cx="38630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included?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 400 Express Lanes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 285/400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Revive 285 Express Lanes</a:t>
            </a:r>
          </a:p>
          <a:p>
            <a:r>
              <a:rPr lang="en-US" dirty="0">
                <a:solidFill>
                  <a:srgbClr val="8A8E99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6" t="66995"/>
          <a:stretch/>
        </p:blipFill>
        <p:spPr>
          <a:xfrm>
            <a:off x="4487157" y="4418938"/>
            <a:ext cx="1699639" cy="22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66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7" y="1422970"/>
            <a:ext cx="5301465" cy="5301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Capacity and New Location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024063" y="1739337"/>
            <a:ext cx="41199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Purpose: </a:t>
            </a:r>
            <a:r>
              <a:rPr lang="en-US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widen existing roads or extend/construct new roadways</a:t>
            </a:r>
          </a:p>
          <a:p>
            <a:endParaRPr lang="en-US" dirty="0">
              <a:solidFill>
                <a:srgbClr val="8A8E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included?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regionally significant projects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Alleviate bottlenecks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A8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 local traffic to be diverted on alternative roadways</a:t>
            </a:r>
          </a:p>
          <a:p>
            <a:r>
              <a:rPr lang="en-US" dirty="0">
                <a:solidFill>
                  <a:srgbClr val="8A8E99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6" t="66995"/>
          <a:stretch/>
        </p:blipFill>
        <p:spPr>
          <a:xfrm>
            <a:off x="4487157" y="4418938"/>
            <a:ext cx="1699639" cy="22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12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889</Words>
  <Application>Microsoft Office PowerPoint</Application>
  <PresentationFormat>On-screen Show (4:3)</PresentationFormat>
  <Paragraphs>194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Office Theme</vt:lpstr>
      <vt:lpstr>Custom Design</vt:lpstr>
      <vt:lpstr>1_Custom Design</vt:lpstr>
      <vt:lpstr>2_Custom Design</vt:lpstr>
      <vt:lpstr>1_Office Theme</vt:lpstr>
      <vt:lpstr>PowerPoint Presentation</vt:lpstr>
      <vt:lpstr>NFCTP Update</vt:lpstr>
      <vt:lpstr>The CTP Program</vt:lpstr>
      <vt:lpstr>Fulton County Transit Master Plan</vt:lpstr>
      <vt:lpstr>PowerPoint Presentation</vt:lpstr>
      <vt:lpstr>NFCTP Projects</vt:lpstr>
      <vt:lpstr>Project Universe for Sandy Springs</vt:lpstr>
      <vt:lpstr>Regionally Significant Initiatives</vt:lpstr>
      <vt:lpstr>Capacity and New Location</vt:lpstr>
      <vt:lpstr>Existing Laneage</vt:lpstr>
      <vt:lpstr>Future Laneage</vt:lpstr>
      <vt:lpstr>Operational</vt:lpstr>
      <vt:lpstr>Intersection</vt:lpstr>
      <vt:lpstr>Other Projects</vt:lpstr>
      <vt:lpstr>Bicycle, Pedestrian, Trail</vt:lpstr>
      <vt:lpstr>North Fulton – project types by City</vt:lpstr>
      <vt:lpstr>Sandy Springs – Level 1</vt:lpstr>
      <vt:lpstr>Sandy Springs – Level 2</vt:lpstr>
      <vt:lpstr>Sandy Springs – Level 3</vt:lpstr>
      <vt:lpstr>Next Steps</vt:lpstr>
      <vt:lpstr>PowerPoint Presentation</vt:lpstr>
    </vt:vector>
  </TitlesOfParts>
  <Company>Kimley-Horn and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Barker, Julie</dc:creator>
  <cp:lastModifiedBy>Choi, Jessica</cp:lastModifiedBy>
  <cp:revision>536</cp:revision>
  <cp:lastPrinted>2016-09-15T12:01:43Z</cp:lastPrinted>
  <dcterms:created xsi:type="dcterms:W3CDTF">2016-08-03T17:08:31Z</dcterms:created>
  <dcterms:modified xsi:type="dcterms:W3CDTF">2018-02-16T17:04:07Z</dcterms:modified>
</cp:coreProperties>
</file>